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62" r:id="rId3"/>
    <p:sldId id="263" r:id="rId4"/>
    <p:sldId id="264" r:id="rId5"/>
    <p:sldId id="265" r:id="rId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5274" autoAdjust="0"/>
  </p:normalViewPr>
  <p:slideViewPr>
    <p:cSldViewPr snapToGrid="0" snapToObjects="1">
      <p:cViewPr varScale="1">
        <p:scale>
          <a:sx n="82" d="100"/>
          <a:sy n="82" d="100"/>
        </p:scale>
        <p:origin x="150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C5546-C407-4C13-9A7E-687AA3B9326A}" type="datetimeFigureOut">
              <a:rPr lang="en-GB" smtClean="0"/>
              <a:t>06/06/2018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F90FE-E8C0-4F95-90A0-842DA9B7F1F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598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62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Mining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Project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28834" y="4012224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Data </a:t>
            </a:r>
            <a:r>
              <a:rPr lang="it-IT" dirty="0" err="1"/>
              <a:t>Mining</a:t>
            </a:r>
            <a:r>
              <a:rPr lang="it-IT" dirty="0"/>
              <a:t> Project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633547"/>
            <a:ext cx="7772400" cy="211015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>
                <a:solidFill>
                  <a:schemeClr val="bg1"/>
                </a:solidFill>
              </a:rPr>
              <a:t>Diego Gaboardi  </a:t>
            </a: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Danilo </a:t>
            </a:r>
            <a:r>
              <a:rPr lang="it-IT" sz="1600" dirty="0" err="1">
                <a:solidFill>
                  <a:schemeClr val="bg1"/>
                </a:solidFill>
              </a:rPr>
              <a:t>Labanca</a:t>
            </a:r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Riccardo </a:t>
            </a:r>
            <a:r>
              <a:rPr lang="it-IT" sz="1600" dirty="0" err="1">
                <a:solidFill>
                  <a:schemeClr val="bg1"/>
                </a:solidFill>
              </a:rPr>
              <a:t>Giol</a:t>
            </a:r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Emilia Lenzi</a:t>
            </a: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Michele Ferri</a:t>
            </a:r>
          </a:p>
          <a:p>
            <a:pPr algn="ctr"/>
            <a:endParaRPr lang="it-IT" sz="900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Politecnico di Milano A.A 2017-2018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1637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Data Exploration</a:t>
            </a:r>
            <a:endParaRPr lang="en-GB" sz="36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BEFCF6C-40AB-4F19-9083-00CAB7C0D31C}"/>
              </a:ext>
            </a:extLst>
          </p:cNvPr>
          <p:cNvGrpSpPr/>
          <p:nvPr/>
        </p:nvGrpSpPr>
        <p:grpSpPr>
          <a:xfrm>
            <a:off x="67298" y="5420857"/>
            <a:ext cx="9009404" cy="722142"/>
            <a:chOff x="135786" y="1377706"/>
            <a:chExt cx="9009404" cy="722142"/>
          </a:xfrm>
        </p:grpSpPr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C5F89F19-ED20-476F-B1A2-293132C250A1}"/>
                </a:ext>
              </a:extLst>
            </p:cNvPr>
            <p:cNvCxnSpPr>
              <a:cxnSpLocks/>
            </p:cNvCxnSpPr>
            <p:nvPr/>
          </p:nvCxnSpPr>
          <p:spPr>
            <a:xfrm>
              <a:off x="328549" y="1668979"/>
              <a:ext cx="8581043" cy="0"/>
            </a:xfrm>
            <a:prstGeom prst="line">
              <a:avLst/>
            </a:prstGeom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C36CD1DB-A2CC-4FB7-B139-442A83E01EE9}"/>
                </a:ext>
              </a:extLst>
            </p:cNvPr>
            <p:cNvCxnSpPr/>
            <p:nvPr/>
          </p:nvCxnSpPr>
          <p:spPr>
            <a:xfrm>
              <a:off x="497228" y="1396417"/>
              <a:ext cx="0" cy="3956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32598FB8-4707-4F9A-AC7E-B5265AB62BAD}"/>
                </a:ext>
              </a:extLst>
            </p:cNvPr>
            <p:cNvCxnSpPr/>
            <p:nvPr/>
          </p:nvCxnSpPr>
          <p:spPr>
            <a:xfrm>
              <a:off x="8815092" y="1452102"/>
              <a:ext cx="0" cy="3956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C56E7D57-AD94-4927-A118-736F78CC7542}"/>
                </a:ext>
              </a:extLst>
            </p:cNvPr>
            <p:cNvCxnSpPr/>
            <p:nvPr/>
          </p:nvCxnSpPr>
          <p:spPr>
            <a:xfrm>
              <a:off x="8158259" y="1452102"/>
              <a:ext cx="0" cy="3956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079A904-5121-4A5E-99B4-94F3A43C5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8260" y="1668979"/>
              <a:ext cx="656832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5DED0E7-FA17-496B-A3F3-2DBEE49977D1}"/>
                </a:ext>
              </a:extLst>
            </p:cNvPr>
            <p:cNvSpPr txBox="1"/>
            <p:nvPr/>
          </p:nvSpPr>
          <p:spPr>
            <a:xfrm>
              <a:off x="497227" y="1383323"/>
              <a:ext cx="7661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DATA WITH NUMBER OF SALES</a:t>
              </a:r>
              <a:endParaRPr lang="en-GB" b="1" dirty="0">
                <a:solidFill>
                  <a:schemeClr val="tx2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2D2FE98-4D00-406F-8CFA-7FD8534A3540}"/>
                </a:ext>
              </a:extLst>
            </p:cNvPr>
            <p:cNvSpPr txBox="1"/>
            <p:nvPr/>
          </p:nvSpPr>
          <p:spPr>
            <a:xfrm>
              <a:off x="8190000" y="1377706"/>
              <a:ext cx="65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rgbClr val="FF0000"/>
                  </a:solidFill>
                </a:rPr>
                <a:t>TEST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2B2F388-A160-416E-8DA4-AD890838C6BD}"/>
                </a:ext>
              </a:extLst>
            </p:cNvPr>
            <p:cNvSpPr txBox="1"/>
            <p:nvPr/>
          </p:nvSpPr>
          <p:spPr>
            <a:xfrm>
              <a:off x="135786" y="1756556"/>
              <a:ext cx="722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3/16</a:t>
              </a:r>
              <a:endParaRPr lang="en-GB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8CF405B0-39D8-45B4-9481-DD3909CE0FA3}"/>
                </a:ext>
              </a:extLst>
            </p:cNvPr>
            <p:cNvSpPr txBox="1"/>
            <p:nvPr/>
          </p:nvSpPr>
          <p:spPr>
            <a:xfrm>
              <a:off x="7796817" y="1792071"/>
              <a:ext cx="722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0000"/>
                  </a:solidFill>
                </a:rPr>
                <a:t>3/18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1330D8BF-A6B0-4777-AA49-472B209C86B9}"/>
                </a:ext>
              </a:extLst>
            </p:cNvPr>
            <p:cNvSpPr/>
            <p:nvPr/>
          </p:nvSpPr>
          <p:spPr>
            <a:xfrm>
              <a:off x="8519700" y="1782989"/>
              <a:ext cx="6254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0000"/>
                  </a:solidFill>
                </a:rPr>
                <a:t>5/18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Rettangolo 28">
            <a:extLst>
              <a:ext uri="{FF2B5EF4-FFF2-40B4-BE49-F238E27FC236}">
                <a16:creationId xmlns:a16="http://schemas.microsoft.com/office/drawing/2014/main" id="{E0A1EC5F-5000-4A56-86C7-FD52C307E3F1}"/>
              </a:ext>
            </a:extLst>
          </p:cNvPr>
          <p:cNvSpPr/>
          <p:nvPr/>
        </p:nvSpPr>
        <p:spPr>
          <a:xfrm>
            <a:off x="436085" y="1375842"/>
            <a:ext cx="2597664" cy="206955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FEATURES</a:t>
            </a:r>
          </a:p>
          <a:p>
            <a:pPr algn="ctr"/>
            <a:endParaRPr lang="it-IT" b="1" dirty="0">
              <a:solidFill>
                <a:schemeClr val="tx2"/>
              </a:solidFill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number of sales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number of visitors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store information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weather information  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demographic information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EB043CA-F448-4035-AE43-B51628B938C9}"/>
              </a:ext>
            </a:extLst>
          </p:cNvPr>
          <p:cNvSpPr/>
          <p:nvPr/>
        </p:nvSpPr>
        <p:spPr>
          <a:xfrm>
            <a:off x="3259094" y="1375842"/>
            <a:ext cx="2597664" cy="206955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NUMBER OF FEATURE: 36</a:t>
            </a:r>
          </a:p>
          <a:p>
            <a:pPr algn="ctr"/>
            <a:endParaRPr lang="it-IT" b="1" dirty="0">
              <a:solidFill>
                <a:schemeClr val="tx2"/>
              </a:solidFill>
            </a:endParaRP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4 </a:t>
            </a:r>
            <a:r>
              <a:rPr lang="it-IT" sz="1600" dirty="0" err="1">
                <a:solidFill>
                  <a:schemeClr val="tx1"/>
                </a:solidFill>
              </a:rPr>
              <a:t>categorical</a:t>
            </a:r>
            <a:r>
              <a:rPr lang="it-IT" sz="1600" dirty="0">
                <a:solidFill>
                  <a:schemeClr val="tx1"/>
                </a:solidFill>
              </a:rPr>
              <a:t> features</a:t>
            </a: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32 </a:t>
            </a:r>
            <a:r>
              <a:rPr lang="it-IT" sz="1600" dirty="0" err="1">
                <a:solidFill>
                  <a:schemeClr val="tx1"/>
                </a:solidFill>
              </a:rPr>
              <a:t>numerical</a:t>
            </a:r>
            <a:r>
              <a:rPr lang="it-IT" sz="1600" dirty="0">
                <a:solidFill>
                  <a:schemeClr val="tx1"/>
                </a:solidFill>
              </a:rPr>
              <a:t> features</a:t>
            </a:r>
          </a:p>
          <a:p>
            <a:pPr algn="ctr"/>
            <a:endParaRPr lang="it-IT" sz="1600" dirty="0">
              <a:solidFill>
                <a:schemeClr val="tx1"/>
              </a:solidFill>
            </a:endParaRPr>
          </a:p>
          <a:p>
            <a:pPr algn="ctr"/>
            <a:endParaRPr lang="it-IT" sz="1600" dirty="0">
              <a:solidFill>
                <a:schemeClr val="tx1"/>
              </a:solidFill>
            </a:endParaRPr>
          </a:p>
          <a:p>
            <a:pPr algn="ctr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6EAA1178-65A2-424E-9C99-2183EBD20300}"/>
              </a:ext>
            </a:extLst>
          </p:cNvPr>
          <p:cNvSpPr/>
          <p:nvPr/>
        </p:nvSpPr>
        <p:spPr>
          <a:xfrm>
            <a:off x="6153122" y="1375842"/>
            <a:ext cx="2597664" cy="206955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MISSING VALUES</a:t>
            </a:r>
          </a:p>
          <a:p>
            <a:pPr algn="ctr"/>
            <a:endParaRPr lang="it-IT" b="1" dirty="0">
              <a:solidFill>
                <a:schemeClr val="tx2"/>
              </a:solidFill>
            </a:endParaRPr>
          </a:p>
          <a:p>
            <a:pPr algn="ctr"/>
            <a:r>
              <a:rPr lang="en-GB" sz="1600" dirty="0" err="1">
                <a:solidFill>
                  <a:schemeClr val="tx1"/>
                </a:solidFill>
              </a:rPr>
              <a:t>Max_Gust_SpeedKm_h</a:t>
            </a:r>
            <a:r>
              <a:rPr lang="en-GB" sz="1600" dirty="0">
                <a:solidFill>
                  <a:schemeClr val="tx1"/>
                </a:solidFill>
              </a:rPr>
              <a:t>  78%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Events 24%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CloudCover</a:t>
            </a:r>
            <a:r>
              <a:rPr lang="en-GB" sz="1600" dirty="0">
                <a:solidFill>
                  <a:schemeClr val="tx1"/>
                </a:solidFill>
              </a:rPr>
              <a:t> 8% 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visibility features 2%</a:t>
            </a:r>
          </a:p>
          <a:p>
            <a:pPr algn="ctr"/>
            <a:endParaRPr lang="it-IT" sz="1600" dirty="0">
              <a:solidFill>
                <a:schemeClr val="tx1"/>
              </a:solidFill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33B74F4A-CF90-4A10-90EC-381D18CFEA35}"/>
              </a:ext>
            </a:extLst>
          </p:cNvPr>
          <p:cNvCxnSpPr/>
          <p:nvPr/>
        </p:nvCxnSpPr>
        <p:spPr>
          <a:xfrm>
            <a:off x="436086" y="1913688"/>
            <a:ext cx="2597663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80EB9A3-514A-4455-8B1D-5D7D4A0E66D4}"/>
              </a:ext>
            </a:extLst>
          </p:cNvPr>
          <p:cNvCxnSpPr/>
          <p:nvPr/>
        </p:nvCxnSpPr>
        <p:spPr>
          <a:xfrm>
            <a:off x="3259095" y="1913688"/>
            <a:ext cx="2597663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FC8BEE07-A49A-44C6-84BC-9D06B9CBE477}"/>
              </a:ext>
            </a:extLst>
          </p:cNvPr>
          <p:cNvCxnSpPr/>
          <p:nvPr/>
        </p:nvCxnSpPr>
        <p:spPr>
          <a:xfrm>
            <a:off x="6153123" y="1913688"/>
            <a:ext cx="2597663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4F70F504-571D-45D0-9D70-D210F4D73755}"/>
              </a:ext>
            </a:extLst>
          </p:cNvPr>
          <p:cNvSpPr/>
          <p:nvPr/>
        </p:nvSpPr>
        <p:spPr>
          <a:xfrm>
            <a:off x="426676" y="3547402"/>
            <a:ext cx="3999429" cy="180917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NUMBER OF SALES DISTRIBUTION</a:t>
            </a: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High </a:t>
            </a:r>
            <a:r>
              <a:rPr lang="it-IT" sz="1600" dirty="0" err="1">
                <a:solidFill>
                  <a:schemeClr val="tx1"/>
                </a:solidFill>
              </a:rPr>
              <a:t>density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next</a:t>
            </a:r>
            <a:r>
              <a:rPr lang="it-IT" sz="1600" dirty="0">
                <a:solidFill>
                  <a:schemeClr val="tx1"/>
                </a:solidFill>
              </a:rPr>
              <a:t> to 0 (</a:t>
            </a:r>
            <a:r>
              <a:rPr lang="it-IT" sz="1600" dirty="0" err="1">
                <a:solidFill>
                  <a:schemeClr val="tx1"/>
                </a:solidFill>
              </a:rPr>
              <a:t>when</a:t>
            </a:r>
            <a:r>
              <a:rPr lang="it-IT" sz="1600" dirty="0">
                <a:solidFill>
                  <a:schemeClr val="tx1"/>
                </a:solidFill>
              </a:rPr>
              <a:t> the store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closed</a:t>
            </a:r>
            <a:r>
              <a:rPr lang="it-IT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= 4890 - Standard </a:t>
            </a:r>
            <a:r>
              <a:rPr lang="it-IT" sz="1600" dirty="0" err="1">
                <a:solidFill>
                  <a:schemeClr val="tx1"/>
                </a:solidFill>
              </a:rPr>
              <a:t>Deviation</a:t>
            </a:r>
            <a:r>
              <a:rPr lang="it-IT" sz="1600" dirty="0">
                <a:solidFill>
                  <a:schemeClr val="tx1"/>
                </a:solidFill>
              </a:rPr>
              <a:t> = 2214 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CD7DF064-3072-4F00-9DAD-46C58B544459}"/>
              </a:ext>
            </a:extLst>
          </p:cNvPr>
          <p:cNvCxnSpPr>
            <a:cxnSpLocks/>
          </p:cNvCxnSpPr>
          <p:nvPr/>
        </p:nvCxnSpPr>
        <p:spPr>
          <a:xfrm>
            <a:off x="426676" y="4272957"/>
            <a:ext cx="3999429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ttangolo 42">
            <a:extLst>
              <a:ext uri="{FF2B5EF4-FFF2-40B4-BE49-F238E27FC236}">
                <a16:creationId xmlns:a16="http://schemas.microsoft.com/office/drawing/2014/main" id="{D314A8AA-F1EC-49F9-8071-275C618A2449}"/>
              </a:ext>
            </a:extLst>
          </p:cNvPr>
          <p:cNvSpPr/>
          <p:nvPr/>
        </p:nvSpPr>
        <p:spPr>
          <a:xfrm>
            <a:off x="436085" y="1366760"/>
            <a:ext cx="2597664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173E725A-11F0-4950-9DC1-962F75CE61DF}"/>
              </a:ext>
            </a:extLst>
          </p:cNvPr>
          <p:cNvSpPr/>
          <p:nvPr/>
        </p:nvSpPr>
        <p:spPr>
          <a:xfrm>
            <a:off x="3259095" y="1377502"/>
            <a:ext cx="2597664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9C81DCC9-C255-45F1-A043-3D0BE419FA9C}"/>
              </a:ext>
            </a:extLst>
          </p:cNvPr>
          <p:cNvSpPr/>
          <p:nvPr/>
        </p:nvSpPr>
        <p:spPr>
          <a:xfrm>
            <a:off x="6153121" y="1377706"/>
            <a:ext cx="2597664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1E0ABC67-2D02-4700-983C-C98E6EEF5CFE}"/>
              </a:ext>
            </a:extLst>
          </p:cNvPr>
          <p:cNvSpPr/>
          <p:nvPr/>
        </p:nvSpPr>
        <p:spPr>
          <a:xfrm>
            <a:off x="426676" y="3553477"/>
            <a:ext cx="3999428" cy="719465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2F8B8FFF-98E0-46D2-BA39-6EF643C56486}"/>
              </a:ext>
            </a:extLst>
          </p:cNvPr>
          <p:cNvGrpSpPr/>
          <p:nvPr/>
        </p:nvGrpSpPr>
        <p:grpSpPr>
          <a:xfrm>
            <a:off x="4704289" y="3547401"/>
            <a:ext cx="4046497" cy="1809175"/>
            <a:chOff x="450159" y="4244975"/>
            <a:chExt cx="4046497" cy="1809175"/>
          </a:xfrm>
        </p:grpSpPr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EB08392E-AB2A-4B1C-9209-F86C80E30895}"/>
                </a:ext>
              </a:extLst>
            </p:cNvPr>
            <p:cNvSpPr/>
            <p:nvPr/>
          </p:nvSpPr>
          <p:spPr>
            <a:xfrm>
              <a:off x="450159" y="4244975"/>
              <a:ext cx="4046497" cy="1809175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 dirty="0">
                <a:solidFill>
                  <a:schemeClr val="tx1"/>
                </a:solidFill>
              </a:endParaRPr>
            </a:p>
            <a:p>
              <a:pPr algn="ctr"/>
              <a:endParaRPr lang="it-IT" sz="1600" dirty="0">
                <a:solidFill>
                  <a:schemeClr val="tx1"/>
                </a:solidFill>
              </a:endParaRPr>
            </a:p>
          </p:txBody>
        </p:sp>
        <p:pic>
          <p:nvPicPr>
            <p:cNvPr id="48" name="Immagine 47">
              <a:extLst>
                <a:ext uri="{FF2B5EF4-FFF2-40B4-BE49-F238E27FC236}">
                  <a16:creationId xmlns:a16="http://schemas.microsoft.com/office/drawing/2014/main" id="{2200972F-1E39-4A09-B856-052AE47E6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452" y="4327334"/>
              <a:ext cx="2409081" cy="1589154"/>
            </a:xfrm>
            <a:prstGeom prst="rect">
              <a:avLst/>
            </a:prstGeom>
          </p:spPr>
        </p:pic>
        <p:cxnSp>
          <p:nvCxnSpPr>
            <p:cNvPr id="50" name="Connettore 2 49">
              <a:extLst>
                <a:ext uri="{FF2B5EF4-FFF2-40B4-BE49-F238E27FC236}">
                  <a16:creationId xmlns:a16="http://schemas.microsoft.com/office/drawing/2014/main" id="{F69BBC53-90D0-4B64-8EA5-370C7D9DA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569" y="4354985"/>
              <a:ext cx="0" cy="15891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7A3F9B77-6C67-4952-AB92-07EAACC93CBC}"/>
                </a:ext>
              </a:extLst>
            </p:cNvPr>
            <p:cNvCxnSpPr>
              <a:cxnSpLocks/>
            </p:cNvCxnSpPr>
            <p:nvPr/>
          </p:nvCxnSpPr>
          <p:spPr>
            <a:xfrm>
              <a:off x="949569" y="5944139"/>
              <a:ext cx="2620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4208A7F8-55F1-4A2B-A374-696132A3CA5B}"/>
                </a:ext>
              </a:extLst>
            </p:cNvPr>
            <p:cNvSpPr txBox="1"/>
            <p:nvPr/>
          </p:nvSpPr>
          <p:spPr>
            <a:xfrm>
              <a:off x="3550340" y="5684818"/>
              <a:ext cx="650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00" b="1" dirty="0">
                  <a:solidFill>
                    <a:schemeClr val="tx2"/>
                  </a:solidFill>
                </a:rPr>
                <a:t>NUMBER OF SALES</a:t>
              </a:r>
              <a:endParaRPr lang="en-GB" sz="900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46F63BC4-731D-4477-A972-AE762A25C3FC}"/>
                </a:ext>
              </a:extLst>
            </p:cNvPr>
            <p:cNvSpPr txBox="1"/>
            <p:nvPr/>
          </p:nvSpPr>
          <p:spPr>
            <a:xfrm rot="16200000">
              <a:off x="19354" y="5034143"/>
              <a:ext cx="1589153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chemeClr val="tx2"/>
                  </a:solidFill>
                </a:rPr>
                <a:t>FREQUENCY</a:t>
              </a:r>
              <a:endParaRPr lang="en-GB" sz="9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E25CDE0F-E6A9-4A9D-86EE-ECB8415FEF90}"/>
              </a:ext>
            </a:extLst>
          </p:cNvPr>
          <p:cNvSpPr/>
          <p:nvPr/>
        </p:nvSpPr>
        <p:spPr>
          <a:xfrm>
            <a:off x="227084" y="1360565"/>
            <a:ext cx="2769390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79753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 err="1"/>
              <a:t>Preprocessing</a:t>
            </a:r>
            <a:endParaRPr lang="en-GB" sz="3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1006527-0C20-4DB0-8FD3-A739F4C4E60C}"/>
              </a:ext>
            </a:extLst>
          </p:cNvPr>
          <p:cNvSpPr/>
          <p:nvPr/>
        </p:nvSpPr>
        <p:spPr>
          <a:xfrm>
            <a:off x="228608" y="1360564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New features </a:t>
            </a:r>
            <a:r>
              <a:rPr lang="it-IT" sz="1600" dirty="0" err="1">
                <a:solidFill>
                  <a:schemeClr val="tx1"/>
                </a:solidFill>
              </a:rPr>
              <a:t>added</a:t>
            </a:r>
            <a:r>
              <a:rPr lang="it-IT" sz="1600" dirty="0">
                <a:solidFill>
                  <a:schemeClr val="tx1"/>
                </a:solidFill>
              </a:rPr>
              <a:t> (</a:t>
            </a: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Store Sales, </a:t>
            </a: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Month</a:t>
            </a:r>
            <a:r>
              <a:rPr lang="it-IT" sz="1600" dirty="0">
                <a:solidFill>
                  <a:schemeClr val="tx1"/>
                </a:solidFill>
              </a:rPr>
              <a:t> Sales, </a:t>
            </a:r>
            <a:r>
              <a:rPr lang="it-IT" sz="1600" dirty="0" err="1">
                <a:solidFill>
                  <a:schemeClr val="tx1"/>
                </a:solidFill>
              </a:rPr>
              <a:t>Was</a:t>
            </a:r>
            <a:r>
              <a:rPr lang="it-IT" sz="1600" dirty="0">
                <a:solidFill>
                  <a:schemeClr val="tx1"/>
                </a:solidFill>
              </a:rPr>
              <a:t> Open Yesterday,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Open Tomorrow…)</a:t>
            </a:r>
            <a:endParaRPr lang="it-IT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</a:rPr>
              <a:t>Categorical</a:t>
            </a:r>
            <a:r>
              <a:rPr lang="it-IT" sz="1600" dirty="0">
                <a:solidFill>
                  <a:schemeClr val="tx1"/>
                </a:solidFill>
              </a:rPr>
              <a:t> features are </a:t>
            </a:r>
            <a:r>
              <a:rPr lang="it-IT" sz="1600" dirty="0" err="1">
                <a:solidFill>
                  <a:schemeClr val="tx1"/>
                </a:solidFill>
              </a:rPr>
              <a:t>transformed</a:t>
            </a:r>
            <a:r>
              <a:rPr lang="it-IT" sz="1600" dirty="0">
                <a:solidFill>
                  <a:schemeClr val="tx1"/>
                </a:solidFill>
              </a:rPr>
              <a:t> to </a:t>
            </a:r>
            <a:r>
              <a:rPr lang="it-IT" sz="1600" dirty="0" err="1">
                <a:solidFill>
                  <a:schemeClr val="tx1"/>
                </a:solidFill>
              </a:rPr>
              <a:t>numerical</a:t>
            </a:r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BEDAD-7E96-4297-80F6-05CD4D162EB3}"/>
              </a:ext>
            </a:extLst>
          </p:cNvPr>
          <p:cNvSpPr txBox="1"/>
          <p:nvPr/>
        </p:nvSpPr>
        <p:spPr>
          <a:xfrm>
            <a:off x="397287" y="1443992"/>
            <a:ext cx="259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FEATURES ENGINEERING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2000E12-73BF-421E-BA73-CE924C759E37}"/>
              </a:ext>
            </a:extLst>
          </p:cNvPr>
          <p:cNvSpPr/>
          <p:nvPr/>
        </p:nvSpPr>
        <p:spPr>
          <a:xfrm>
            <a:off x="3127697" y="1351064"/>
            <a:ext cx="2666480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263AD47-FDBD-4B28-A16C-C3BFDECE0F3E}"/>
              </a:ext>
            </a:extLst>
          </p:cNvPr>
          <p:cNvSpPr/>
          <p:nvPr/>
        </p:nvSpPr>
        <p:spPr>
          <a:xfrm>
            <a:off x="3130745" y="1351064"/>
            <a:ext cx="2666480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1600" dirty="0" err="1">
                <a:solidFill>
                  <a:schemeClr val="tx1"/>
                </a:solidFill>
              </a:rPr>
              <a:t>We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filled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missing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values</a:t>
            </a:r>
            <a:r>
              <a:rPr lang="it-IT" sz="1600" dirty="0">
                <a:solidFill>
                  <a:schemeClr val="tx1"/>
                </a:solidFill>
              </a:rPr>
              <a:t> with a random </a:t>
            </a:r>
            <a:r>
              <a:rPr lang="it-IT" sz="1600" dirty="0" err="1">
                <a:solidFill>
                  <a:schemeClr val="tx1"/>
                </a:solidFill>
              </a:rPr>
              <a:t>forest</a:t>
            </a:r>
            <a:r>
              <a:rPr lang="it-IT" sz="1600" dirty="0">
                <a:solidFill>
                  <a:schemeClr val="tx1"/>
                </a:solidFill>
              </a:rPr>
              <a:t> model (</a:t>
            </a:r>
            <a:r>
              <a:rPr lang="it-IT" sz="1600" dirty="0" err="1">
                <a:solidFill>
                  <a:schemeClr val="tx1"/>
                </a:solidFill>
              </a:rPr>
              <a:t>Max_Gust_SpeedKm_h</a:t>
            </a:r>
            <a:r>
              <a:rPr lang="it-IT" sz="1600" dirty="0">
                <a:solidFill>
                  <a:schemeClr val="tx1"/>
                </a:solidFill>
              </a:rPr>
              <a:t>,  </a:t>
            </a:r>
            <a:r>
              <a:rPr lang="it-IT" sz="1600" dirty="0" err="1">
                <a:solidFill>
                  <a:schemeClr val="tx1"/>
                </a:solidFill>
              </a:rPr>
              <a:t>CloudCover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Visibility</a:t>
            </a:r>
            <a:r>
              <a:rPr lang="it-IT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25C8B4-468A-4833-874F-28BCB4F05BB7}"/>
              </a:ext>
            </a:extLst>
          </p:cNvPr>
          <p:cNvSpPr txBox="1"/>
          <p:nvPr/>
        </p:nvSpPr>
        <p:spPr>
          <a:xfrm>
            <a:off x="3077766" y="1436537"/>
            <a:ext cx="276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MISSING VALUES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DB22179-12DB-445A-ACE7-0676B5892092}"/>
              </a:ext>
            </a:extLst>
          </p:cNvPr>
          <p:cNvSpPr/>
          <p:nvPr/>
        </p:nvSpPr>
        <p:spPr>
          <a:xfrm>
            <a:off x="5931496" y="1360565"/>
            <a:ext cx="2938068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040CA60B-08D5-42C9-9DC8-33005CC9EC4E}"/>
                  </a:ext>
                </a:extLst>
              </p:cNvPr>
              <p:cNvSpPr/>
              <p:nvPr/>
            </p:nvSpPr>
            <p:spPr>
              <a:xfrm>
                <a:off x="5937590" y="1351064"/>
                <a:ext cx="2931974" cy="2217905"/>
              </a:xfrm>
              <a:prstGeom prst="rect">
                <a:avLst/>
              </a:pr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 dirty="0">
                  <a:solidFill>
                    <a:schemeClr val="tx2"/>
                  </a:solidFill>
                </a:endParaRPr>
              </a:p>
              <a:p>
                <a:r>
                  <a:rPr lang="it-IT" sz="1600" dirty="0" err="1">
                    <a:solidFill>
                      <a:schemeClr val="tx1"/>
                    </a:solidFill>
                  </a:rPr>
                  <a:t>Removed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instances</a:t>
                </a:r>
                <a:r>
                  <a:rPr lang="it-IT" sz="1600" dirty="0">
                    <a:solidFill>
                      <a:schemeClr val="tx1"/>
                    </a:solidFill>
                  </a:rPr>
                  <a:t> with:</a:t>
                </a:r>
              </a:p>
              <a:p>
                <a:endParaRPr lang="it-IT" sz="160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𝑆𝑎𝑙𝑒𝑠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𝑆𝑎𝑙𝑒𝑠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𝑆𝑡𝑜𝑟𝑒</m:t>
                              </m:r>
                            </m:sub>
                          </m:sSub>
                        </m:e>
                      </m:acc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𝑆𝑡𝑜𝑟𝑒</m:t>
                          </m:r>
                        </m:sub>
                      </m:sSub>
                    </m:oMath>
                  </m:oMathPara>
                </a14:m>
                <a:endParaRPr lang="it-IT" sz="160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𝑆𝑎𝑙𝑒𝑠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acc>
                        <m:accPr>
                          <m:chr m:val="̅"/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𝑆𝑎𝑙𝑒𝑠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𝑆𝑡𝑜𝑟𝑒</m:t>
                              </m:r>
                            </m:sub>
                          </m:sSub>
                        </m:e>
                      </m:acc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+4.5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𝑆𝑡𝑜𝑟𝑒</m:t>
                          </m:r>
                        </m:sub>
                      </m:sSub>
                    </m:oMath>
                  </m:oMathPara>
                </a14:m>
                <a:endParaRPr lang="it-IT" sz="1600" dirty="0">
                  <a:solidFill>
                    <a:schemeClr val="tx1"/>
                  </a:solidFill>
                </a:endParaRPr>
              </a:p>
              <a:p>
                <a:pPr algn="ctr"/>
                <a:endParaRPr lang="it-IT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040CA60B-08D5-42C9-9DC8-33005CC9E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590" y="1351064"/>
                <a:ext cx="2931974" cy="2217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34F71D6-6ED8-464B-9D83-1BF2E69ACDA1}"/>
              </a:ext>
            </a:extLst>
          </p:cNvPr>
          <p:cNvSpPr txBox="1"/>
          <p:nvPr/>
        </p:nvSpPr>
        <p:spPr>
          <a:xfrm>
            <a:off x="5929972" y="1453591"/>
            <a:ext cx="293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OUTLIERS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038951-D3BD-4081-882D-9C0DABB15164}"/>
              </a:ext>
            </a:extLst>
          </p:cNvPr>
          <p:cNvSpPr/>
          <p:nvPr/>
        </p:nvSpPr>
        <p:spPr>
          <a:xfrm>
            <a:off x="227083" y="3821596"/>
            <a:ext cx="5514294" cy="5361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1CC70B9-E363-4E46-A705-527CBF70B24A}"/>
              </a:ext>
            </a:extLst>
          </p:cNvPr>
          <p:cNvSpPr/>
          <p:nvPr/>
        </p:nvSpPr>
        <p:spPr>
          <a:xfrm>
            <a:off x="7543800" y="3821596"/>
            <a:ext cx="1324240" cy="5361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40E2C8C-5126-4D5B-8BB7-2136A1DE1A23}"/>
              </a:ext>
            </a:extLst>
          </p:cNvPr>
          <p:cNvSpPr/>
          <p:nvPr/>
        </p:nvSpPr>
        <p:spPr>
          <a:xfrm>
            <a:off x="5741377" y="3821596"/>
            <a:ext cx="1652954" cy="5361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F962F00-B20D-4609-AAC9-A705163E4D4C}"/>
              </a:ext>
            </a:extLst>
          </p:cNvPr>
          <p:cNvSpPr txBox="1"/>
          <p:nvPr/>
        </p:nvSpPr>
        <p:spPr>
          <a:xfrm>
            <a:off x="153873" y="3910089"/>
            <a:ext cx="551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TRAINING SET</a:t>
            </a:r>
            <a:endParaRPr lang="en-GB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AECBFA1-E522-49A6-ADED-A1E8C9C57B7A}"/>
              </a:ext>
            </a:extLst>
          </p:cNvPr>
          <p:cNvSpPr txBox="1"/>
          <p:nvPr/>
        </p:nvSpPr>
        <p:spPr>
          <a:xfrm>
            <a:off x="5741377" y="3918881"/>
            <a:ext cx="17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VALIDATION SET</a:t>
            </a:r>
            <a:endParaRPr lang="en-GB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CDA91A5-D83F-4E1E-A535-BB7DFB50D80E}"/>
              </a:ext>
            </a:extLst>
          </p:cNvPr>
          <p:cNvSpPr txBox="1"/>
          <p:nvPr/>
        </p:nvSpPr>
        <p:spPr>
          <a:xfrm>
            <a:off x="7543800" y="3918881"/>
            <a:ext cx="132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VAL2 SET</a:t>
            </a:r>
            <a:endParaRPr lang="en-GB" dirty="0"/>
          </a:p>
        </p:txBody>
      </p:sp>
      <p:sp>
        <p:nvSpPr>
          <p:cNvPr id="29" name="Fumetto: rettangolo 28">
            <a:extLst>
              <a:ext uri="{FF2B5EF4-FFF2-40B4-BE49-F238E27FC236}">
                <a16:creationId xmlns:a16="http://schemas.microsoft.com/office/drawing/2014/main" id="{81498499-42BF-4F8C-8FC7-F64F3727FFB6}"/>
              </a:ext>
            </a:extLst>
          </p:cNvPr>
          <p:cNvSpPr/>
          <p:nvPr/>
        </p:nvSpPr>
        <p:spPr>
          <a:xfrm rot="10800000">
            <a:off x="3552091" y="4816013"/>
            <a:ext cx="2822331" cy="1191882"/>
          </a:xfrm>
          <a:prstGeom prst="wedgeRectCallout">
            <a:avLst>
              <a:gd name="adj1" fmla="val -57847"/>
              <a:gd name="adj2" fmla="val 8831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Fumetto: rettangolo 29">
            <a:extLst>
              <a:ext uri="{FF2B5EF4-FFF2-40B4-BE49-F238E27FC236}">
                <a16:creationId xmlns:a16="http://schemas.microsoft.com/office/drawing/2014/main" id="{F0B74AE0-6142-4686-B633-FD8104643663}"/>
              </a:ext>
            </a:extLst>
          </p:cNvPr>
          <p:cNvSpPr/>
          <p:nvPr/>
        </p:nvSpPr>
        <p:spPr>
          <a:xfrm rot="10800000">
            <a:off x="6526820" y="4818067"/>
            <a:ext cx="2342743" cy="1191882"/>
          </a:xfrm>
          <a:prstGeom prst="wedgeRectCallout">
            <a:avLst>
              <a:gd name="adj1" fmla="val -19286"/>
              <a:gd name="adj2" fmla="val 8684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umetto: rettangolo 30">
            <a:extLst>
              <a:ext uri="{FF2B5EF4-FFF2-40B4-BE49-F238E27FC236}">
                <a16:creationId xmlns:a16="http://schemas.microsoft.com/office/drawing/2014/main" id="{EE0413E6-CF5F-4E87-BF00-1ABF60240CEC}"/>
              </a:ext>
            </a:extLst>
          </p:cNvPr>
          <p:cNvSpPr/>
          <p:nvPr/>
        </p:nvSpPr>
        <p:spPr>
          <a:xfrm rot="10800000">
            <a:off x="227082" y="4818067"/>
            <a:ext cx="3172608" cy="1191882"/>
          </a:xfrm>
          <a:prstGeom prst="wedgeRectCallout">
            <a:avLst>
              <a:gd name="adj1" fmla="val -34845"/>
              <a:gd name="adj2" fmla="val 8758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AF8D50B-77E1-460E-AE2A-2535B98151AE}"/>
              </a:ext>
            </a:extLst>
          </p:cNvPr>
          <p:cNvSpPr txBox="1"/>
          <p:nvPr/>
        </p:nvSpPr>
        <p:spPr>
          <a:xfrm>
            <a:off x="3552090" y="5088788"/>
            <a:ext cx="282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10% of data </a:t>
            </a:r>
            <a:r>
              <a:rPr lang="it-IT" dirty="0" err="1"/>
              <a:t>taken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random</a:t>
            </a:r>
            <a:endParaRPr lang="en-GB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1D3D81D-B0CA-4861-8A43-E02C0091BEA8}"/>
              </a:ext>
            </a:extLst>
          </p:cNvPr>
          <p:cNvSpPr txBox="1"/>
          <p:nvPr/>
        </p:nvSpPr>
        <p:spPr>
          <a:xfrm>
            <a:off x="402220" y="5088788"/>
            <a:ext cx="282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90% of data </a:t>
            </a:r>
            <a:r>
              <a:rPr lang="it-IT" dirty="0" err="1"/>
              <a:t>taken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random</a:t>
            </a:r>
            <a:endParaRPr lang="en-GB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6E2D06C-3553-47C4-A47A-3822DA8D4E88}"/>
              </a:ext>
            </a:extLst>
          </p:cNvPr>
          <p:cNvSpPr txBox="1"/>
          <p:nvPr/>
        </p:nvSpPr>
        <p:spPr>
          <a:xfrm>
            <a:off x="6526821" y="5088788"/>
            <a:ext cx="2341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Last 2 </a:t>
            </a:r>
            <a:r>
              <a:rPr lang="it-IT" dirty="0" err="1"/>
              <a:t>month</a:t>
            </a:r>
            <a:r>
              <a:rPr lang="it-IT" dirty="0"/>
              <a:t> of the 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39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umetto: rettangolo 67">
            <a:extLst>
              <a:ext uri="{FF2B5EF4-FFF2-40B4-BE49-F238E27FC236}">
                <a16:creationId xmlns:a16="http://schemas.microsoft.com/office/drawing/2014/main" id="{F20FBC55-05ED-405D-8F71-8A32F390D2D9}"/>
              </a:ext>
            </a:extLst>
          </p:cNvPr>
          <p:cNvSpPr/>
          <p:nvPr/>
        </p:nvSpPr>
        <p:spPr>
          <a:xfrm rot="5400000">
            <a:off x="7428767" y="4371943"/>
            <a:ext cx="932500" cy="2006053"/>
          </a:xfrm>
          <a:prstGeom prst="wedgeRectCallout">
            <a:avLst>
              <a:gd name="adj1" fmla="val -45779"/>
              <a:gd name="adj2" fmla="val 10648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Fumetto: rettangolo 64">
            <a:extLst>
              <a:ext uri="{FF2B5EF4-FFF2-40B4-BE49-F238E27FC236}">
                <a16:creationId xmlns:a16="http://schemas.microsoft.com/office/drawing/2014/main" id="{758DDBEA-A709-49F6-86B3-90C4739EE06B}"/>
              </a:ext>
            </a:extLst>
          </p:cNvPr>
          <p:cNvSpPr/>
          <p:nvPr/>
        </p:nvSpPr>
        <p:spPr>
          <a:xfrm rot="16200000">
            <a:off x="765386" y="3330013"/>
            <a:ext cx="932500" cy="2006053"/>
          </a:xfrm>
          <a:prstGeom prst="wedgeRectCallout">
            <a:avLst>
              <a:gd name="adj1" fmla="val -39757"/>
              <a:gd name="adj2" fmla="val 11008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Fumetto: rettangolo 65">
            <a:extLst>
              <a:ext uri="{FF2B5EF4-FFF2-40B4-BE49-F238E27FC236}">
                <a16:creationId xmlns:a16="http://schemas.microsoft.com/office/drawing/2014/main" id="{D1E2F31D-516C-48A1-8956-5B2932D024AE}"/>
              </a:ext>
            </a:extLst>
          </p:cNvPr>
          <p:cNvSpPr/>
          <p:nvPr/>
        </p:nvSpPr>
        <p:spPr>
          <a:xfrm rot="5400000">
            <a:off x="772307" y="4412048"/>
            <a:ext cx="932500" cy="2006053"/>
          </a:xfrm>
          <a:prstGeom prst="wedgeRectCallout">
            <a:avLst>
              <a:gd name="adj1" fmla="val -48359"/>
              <a:gd name="adj2" fmla="val -10943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Fumetto: rettangolo 66">
            <a:extLst>
              <a:ext uri="{FF2B5EF4-FFF2-40B4-BE49-F238E27FC236}">
                <a16:creationId xmlns:a16="http://schemas.microsoft.com/office/drawing/2014/main" id="{84A228F6-B333-4426-8D10-A24598B7D7A1}"/>
              </a:ext>
            </a:extLst>
          </p:cNvPr>
          <p:cNvSpPr/>
          <p:nvPr/>
        </p:nvSpPr>
        <p:spPr>
          <a:xfrm rot="16200000">
            <a:off x="7442442" y="3292115"/>
            <a:ext cx="932500" cy="2006053"/>
          </a:xfrm>
          <a:prstGeom prst="wedgeRectCallout">
            <a:avLst>
              <a:gd name="adj1" fmla="val -48358"/>
              <a:gd name="adj2" fmla="val -10703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BBD09DA3-4D73-4784-80D7-E2433DA1E5BE}"/>
              </a:ext>
            </a:extLst>
          </p:cNvPr>
          <p:cNvSpPr/>
          <p:nvPr/>
        </p:nvSpPr>
        <p:spPr>
          <a:xfrm>
            <a:off x="3423867" y="3712843"/>
            <a:ext cx="2310350" cy="22179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1637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 err="1"/>
              <a:t>Models</a:t>
            </a:r>
            <a:r>
              <a:rPr lang="it-IT" sz="3600" dirty="0"/>
              <a:t> </a:t>
            </a:r>
            <a:r>
              <a:rPr lang="it-IT" sz="3600" dirty="0" err="1"/>
              <a:t>Used</a:t>
            </a:r>
            <a:endParaRPr lang="en-GB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8F16A1-C5FD-4E9B-BFC8-78ED72105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63" y="1976475"/>
            <a:ext cx="1485260" cy="111394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F4EB294-CD93-4057-A085-BF57978B3B48}"/>
              </a:ext>
            </a:extLst>
          </p:cNvPr>
          <p:cNvSpPr/>
          <p:nvPr/>
        </p:nvSpPr>
        <p:spPr>
          <a:xfrm>
            <a:off x="228608" y="1360564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06BDA2A-5329-4411-972A-CFD41E62B51F}"/>
              </a:ext>
            </a:extLst>
          </p:cNvPr>
          <p:cNvSpPr/>
          <p:nvPr/>
        </p:nvSpPr>
        <p:spPr>
          <a:xfrm>
            <a:off x="3195109" y="1360563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877D421-00C9-401F-8BFC-D8ECD09DF310}"/>
              </a:ext>
            </a:extLst>
          </p:cNvPr>
          <p:cNvSpPr/>
          <p:nvPr/>
        </p:nvSpPr>
        <p:spPr>
          <a:xfrm>
            <a:off x="6161610" y="1360564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9A474D1-B3D8-43D0-A622-76A5BB1A0C2C}"/>
              </a:ext>
            </a:extLst>
          </p:cNvPr>
          <p:cNvSpPr/>
          <p:nvPr/>
        </p:nvSpPr>
        <p:spPr>
          <a:xfrm>
            <a:off x="235531" y="1359499"/>
            <a:ext cx="2753782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35848C7-D246-4FC4-A621-59D678CC5E7E}"/>
              </a:ext>
            </a:extLst>
          </p:cNvPr>
          <p:cNvSpPr txBox="1"/>
          <p:nvPr/>
        </p:nvSpPr>
        <p:spPr>
          <a:xfrm>
            <a:off x="235531" y="1442926"/>
            <a:ext cx="275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MODEL TRAINING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37318C3-91D8-4880-B740-929E07B17273}"/>
              </a:ext>
            </a:extLst>
          </p:cNvPr>
          <p:cNvSpPr/>
          <p:nvPr/>
        </p:nvSpPr>
        <p:spPr>
          <a:xfrm>
            <a:off x="282561" y="3179049"/>
            <a:ext cx="1003840" cy="3373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7C560077-AF67-4727-B19F-619D0125DB29}"/>
              </a:ext>
            </a:extLst>
          </p:cNvPr>
          <p:cNvSpPr/>
          <p:nvPr/>
        </p:nvSpPr>
        <p:spPr>
          <a:xfrm>
            <a:off x="2160550" y="3179049"/>
            <a:ext cx="796551" cy="33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4933C05-F5CE-4180-9A9A-76F781B53F81}"/>
              </a:ext>
            </a:extLst>
          </p:cNvPr>
          <p:cNvSpPr/>
          <p:nvPr/>
        </p:nvSpPr>
        <p:spPr>
          <a:xfrm>
            <a:off x="1286401" y="3178615"/>
            <a:ext cx="812468" cy="337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54BAAC8-0153-4176-83C2-208B37C400FB}"/>
              </a:ext>
            </a:extLst>
          </p:cNvPr>
          <p:cNvSpPr txBox="1"/>
          <p:nvPr/>
        </p:nvSpPr>
        <p:spPr>
          <a:xfrm>
            <a:off x="282561" y="3201692"/>
            <a:ext cx="100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FF0000"/>
                </a:solidFill>
              </a:rPr>
              <a:t>TRAINING SET</a:t>
            </a:r>
            <a:endParaRPr lang="en-GB" sz="1100" b="1" dirty="0">
              <a:solidFill>
                <a:srgbClr val="FF000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12945A3-9A51-481F-9F42-5CAA8A0AAC5C}"/>
              </a:ext>
            </a:extLst>
          </p:cNvPr>
          <p:cNvSpPr txBox="1"/>
          <p:nvPr/>
        </p:nvSpPr>
        <p:spPr>
          <a:xfrm>
            <a:off x="1163583" y="3145944"/>
            <a:ext cx="1071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VALIDATION </a:t>
            </a:r>
          </a:p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SET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F1EDCAE-FEDF-4B30-B9D8-C7994E4C7D8F}"/>
              </a:ext>
            </a:extLst>
          </p:cNvPr>
          <p:cNvSpPr txBox="1"/>
          <p:nvPr/>
        </p:nvSpPr>
        <p:spPr>
          <a:xfrm>
            <a:off x="2143094" y="3187264"/>
            <a:ext cx="81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>
                    <a:lumMod val="50000"/>
                  </a:schemeClr>
                </a:solidFill>
              </a:rPr>
              <a:t>VAL2 SET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A860C75-F850-48C3-B3DA-3C0D75A6BF4F}"/>
              </a:ext>
            </a:extLst>
          </p:cNvPr>
          <p:cNvSpPr/>
          <p:nvPr/>
        </p:nvSpPr>
        <p:spPr>
          <a:xfrm>
            <a:off x="3183092" y="1348822"/>
            <a:ext cx="2753782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9844178-6F4D-49EE-BFE1-539EFB21616C}"/>
              </a:ext>
            </a:extLst>
          </p:cNvPr>
          <p:cNvSpPr/>
          <p:nvPr/>
        </p:nvSpPr>
        <p:spPr>
          <a:xfrm>
            <a:off x="6161610" y="1366724"/>
            <a:ext cx="2753782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D5D94B6-A85C-4031-95F2-82ABB1552262}"/>
              </a:ext>
            </a:extLst>
          </p:cNvPr>
          <p:cNvSpPr txBox="1"/>
          <p:nvPr/>
        </p:nvSpPr>
        <p:spPr>
          <a:xfrm>
            <a:off x="3259461" y="1304426"/>
            <a:ext cx="275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HYPERPARAMETER TUNING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A733050-7ACC-4966-BDE9-6CBEB0FC9050}"/>
              </a:ext>
            </a:extLst>
          </p:cNvPr>
          <p:cNvSpPr txBox="1"/>
          <p:nvPr/>
        </p:nvSpPr>
        <p:spPr>
          <a:xfrm>
            <a:off x="6233275" y="1428548"/>
            <a:ext cx="275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FEATURE SELECTION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B5C852F-91A9-459C-B6D2-3DA20B2C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3439" y="1603954"/>
            <a:ext cx="1073087" cy="1723291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274A3270-AEA0-4AD3-A11E-4DB346F4781F}"/>
              </a:ext>
            </a:extLst>
          </p:cNvPr>
          <p:cNvSpPr/>
          <p:nvPr/>
        </p:nvSpPr>
        <p:spPr>
          <a:xfrm>
            <a:off x="3249835" y="3185870"/>
            <a:ext cx="1003840" cy="3373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FCBF3FC5-3504-4859-AEC5-B8BEDA566F09}"/>
              </a:ext>
            </a:extLst>
          </p:cNvPr>
          <p:cNvSpPr/>
          <p:nvPr/>
        </p:nvSpPr>
        <p:spPr>
          <a:xfrm>
            <a:off x="5127824" y="3185870"/>
            <a:ext cx="796551" cy="33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8F8CE6B-5638-4635-8FEC-033C9AAA6651}"/>
              </a:ext>
            </a:extLst>
          </p:cNvPr>
          <p:cNvSpPr/>
          <p:nvPr/>
        </p:nvSpPr>
        <p:spPr>
          <a:xfrm>
            <a:off x="4253675" y="3185436"/>
            <a:ext cx="812468" cy="337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9717280-491B-4BE2-A412-67D8F85967E4}"/>
              </a:ext>
            </a:extLst>
          </p:cNvPr>
          <p:cNvSpPr txBox="1"/>
          <p:nvPr/>
        </p:nvSpPr>
        <p:spPr>
          <a:xfrm>
            <a:off x="3249835" y="3208513"/>
            <a:ext cx="100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TRAINING SET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FC6B295-56B3-474B-949F-DD5961F6B97C}"/>
              </a:ext>
            </a:extLst>
          </p:cNvPr>
          <p:cNvSpPr txBox="1"/>
          <p:nvPr/>
        </p:nvSpPr>
        <p:spPr>
          <a:xfrm>
            <a:off x="4130857" y="3152765"/>
            <a:ext cx="1071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FF0000"/>
                </a:solidFill>
              </a:rPr>
              <a:t>VALIDATION </a:t>
            </a:r>
          </a:p>
          <a:p>
            <a:pPr algn="ctr"/>
            <a:r>
              <a:rPr lang="it-IT" sz="1100" b="1" dirty="0">
                <a:solidFill>
                  <a:srgbClr val="FF0000"/>
                </a:solidFill>
              </a:rPr>
              <a:t>SET</a:t>
            </a:r>
            <a:endParaRPr lang="en-GB" sz="1100" b="1" dirty="0">
              <a:solidFill>
                <a:srgbClr val="FF0000"/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472FE65-359D-4700-992B-0669C6EF9709}"/>
              </a:ext>
            </a:extLst>
          </p:cNvPr>
          <p:cNvSpPr txBox="1"/>
          <p:nvPr/>
        </p:nvSpPr>
        <p:spPr>
          <a:xfrm>
            <a:off x="5110368" y="3194085"/>
            <a:ext cx="81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>
                    <a:lumMod val="50000"/>
                  </a:schemeClr>
                </a:solidFill>
              </a:rPr>
              <a:t>VAL2 SET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2BA20252-C579-4CFB-8D4A-8E893D01F47C}"/>
              </a:ext>
            </a:extLst>
          </p:cNvPr>
          <p:cNvSpPr/>
          <p:nvPr/>
        </p:nvSpPr>
        <p:spPr>
          <a:xfrm>
            <a:off x="6198922" y="3185436"/>
            <a:ext cx="1003840" cy="3373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B47F02BA-8E66-4F9D-A631-13D70B0D651D}"/>
              </a:ext>
            </a:extLst>
          </p:cNvPr>
          <p:cNvSpPr/>
          <p:nvPr/>
        </p:nvSpPr>
        <p:spPr>
          <a:xfrm>
            <a:off x="8076911" y="3185436"/>
            <a:ext cx="796551" cy="33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47E8751C-4F9C-47BB-8231-2B026DB636A6}"/>
              </a:ext>
            </a:extLst>
          </p:cNvPr>
          <p:cNvSpPr/>
          <p:nvPr/>
        </p:nvSpPr>
        <p:spPr>
          <a:xfrm>
            <a:off x="7202762" y="3185002"/>
            <a:ext cx="812468" cy="337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2B64162-81FD-47C8-93D8-4D3EDF42070B}"/>
              </a:ext>
            </a:extLst>
          </p:cNvPr>
          <p:cNvSpPr txBox="1"/>
          <p:nvPr/>
        </p:nvSpPr>
        <p:spPr>
          <a:xfrm>
            <a:off x="6198922" y="3208079"/>
            <a:ext cx="100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TRAINING SET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B912640-1B3C-433B-8E4C-86D1A3F61CC5}"/>
              </a:ext>
            </a:extLst>
          </p:cNvPr>
          <p:cNvSpPr txBox="1"/>
          <p:nvPr/>
        </p:nvSpPr>
        <p:spPr>
          <a:xfrm>
            <a:off x="7079944" y="3152331"/>
            <a:ext cx="1071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FF0000"/>
                </a:solidFill>
              </a:rPr>
              <a:t>VALIDATION </a:t>
            </a:r>
          </a:p>
          <a:p>
            <a:pPr algn="ctr"/>
            <a:r>
              <a:rPr lang="it-IT" sz="1100" b="1" dirty="0">
                <a:solidFill>
                  <a:srgbClr val="FF0000"/>
                </a:solidFill>
              </a:rPr>
              <a:t>SET</a:t>
            </a:r>
            <a:endParaRPr lang="en-GB" sz="1100" b="1" dirty="0">
              <a:solidFill>
                <a:srgbClr val="FF0000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ACFF550-01EE-436F-9E3A-A5859B64065E}"/>
              </a:ext>
            </a:extLst>
          </p:cNvPr>
          <p:cNvSpPr txBox="1"/>
          <p:nvPr/>
        </p:nvSpPr>
        <p:spPr>
          <a:xfrm>
            <a:off x="8059455" y="3193651"/>
            <a:ext cx="81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>
                    <a:lumMod val="50000"/>
                  </a:schemeClr>
                </a:solidFill>
              </a:rPr>
              <a:t>VAL2 SET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7144E23A-EBFB-4E51-A50B-3B3A7C334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84" y="1986637"/>
            <a:ext cx="1145034" cy="1145034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CEF92B05-6308-4603-8029-2E498130C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597" y="3898876"/>
            <a:ext cx="1442743" cy="1442743"/>
          </a:xfrm>
          <a:prstGeom prst="rect">
            <a:avLst/>
          </a:prstGeom>
          <a:noFill/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97EA0554-AA87-4C8F-A8B5-B4EED22B59E6}"/>
              </a:ext>
            </a:extLst>
          </p:cNvPr>
          <p:cNvSpPr txBox="1"/>
          <p:nvPr/>
        </p:nvSpPr>
        <p:spPr>
          <a:xfrm>
            <a:off x="3747241" y="5375814"/>
            <a:ext cx="156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MODEL USED</a:t>
            </a:r>
            <a:endParaRPr lang="en-GB" b="1" dirty="0">
              <a:solidFill>
                <a:schemeClr val="tx2"/>
              </a:solidFill>
            </a:endParaRPr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2C45304E-A48C-469B-B161-C48C6716D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70" y="4054334"/>
            <a:ext cx="892852" cy="892852"/>
          </a:xfrm>
          <a:prstGeom prst="rect">
            <a:avLst/>
          </a:prstGeom>
        </p:spPr>
      </p:pic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C6A50E1E-0A86-4A8E-A695-2962B2339951}"/>
              </a:ext>
            </a:extLst>
          </p:cNvPr>
          <p:cNvSpPr txBox="1"/>
          <p:nvPr/>
        </p:nvSpPr>
        <p:spPr>
          <a:xfrm>
            <a:off x="228608" y="3865151"/>
            <a:ext cx="2006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RANDOM FOREST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76353423-E4E5-4B88-8619-B1FC49FDFC48}"/>
              </a:ext>
            </a:extLst>
          </p:cNvPr>
          <p:cNvSpPr txBox="1"/>
          <p:nvPr/>
        </p:nvSpPr>
        <p:spPr>
          <a:xfrm>
            <a:off x="223471" y="4908719"/>
            <a:ext cx="2006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EXTREMELY RANDOMIZED TREE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4377250B-6184-4DAD-8690-667C52F30587}"/>
              </a:ext>
            </a:extLst>
          </p:cNvPr>
          <p:cNvSpPr txBox="1"/>
          <p:nvPr/>
        </p:nvSpPr>
        <p:spPr>
          <a:xfrm>
            <a:off x="6891990" y="3823091"/>
            <a:ext cx="2006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XGBOOST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D3C6CB2-6392-4B49-9DA5-B740B31BF864}"/>
              </a:ext>
            </a:extLst>
          </p:cNvPr>
          <p:cNvSpPr txBox="1"/>
          <p:nvPr/>
        </p:nvSpPr>
        <p:spPr>
          <a:xfrm>
            <a:off x="6891990" y="4923711"/>
            <a:ext cx="2006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1400" b="1" dirty="0">
              <a:solidFill>
                <a:schemeClr val="tx2"/>
              </a:solidFill>
            </a:endParaRPr>
          </a:p>
        </p:txBody>
      </p:sp>
      <p:pic>
        <p:nvPicPr>
          <p:cNvPr id="77" name="Immagine 76">
            <a:extLst>
              <a:ext uri="{FF2B5EF4-FFF2-40B4-BE49-F238E27FC236}">
                <a16:creationId xmlns:a16="http://schemas.microsoft.com/office/drawing/2014/main" id="{5725500C-9576-4A4D-89EC-0D15F4FC7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288" y="5341619"/>
            <a:ext cx="558815" cy="558815"/>
          </a:xfrm>
          <a:prstGeom prst="rect">
            <a:avLst/>
          </a:prstGeom>
        </p:spPr>
      </p:pic>
      <p:pic>
        <p:nvPicPr>
          <p:cNvPr id="79" name="Immagine 78" descr="Immagine che contiene esterni&#10;&#10;Descrizione generata con affidabilità molto elevata">
            <a:extLst>
              <a:ext uri="{FF2B5EF4-FFF2-40B4-BE49-F238E27FC236}">
                <a16:creationId xmlns:a16="http://schemas.microsoft.com/office/drawing/2014/main" id="{91664EE4-C19F-4A79-B36E-C9527D295E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8962" y="4013182"/>
            <a:ext cx="715117" cy="715117"/>
          </a:xfrm>
          <a:prstGeom prst="rect">
            <a:avLst/>
          </a:prstGeom>
        </p:spPr>
      </p:pic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55D69E8-48D1-4A73-80DD-B0E8F1564FAC}"/>
              </a:ext>
            </a:extLst>
          </p:cNvPr>
          <p:cNvSpPr txBox="1"/>
          <p:nvPr/>
        </p:nvSpPr>
        <p:spPr>
          <a:xfrm>
            <a:off x="6909336" y="4868873"/>
            <a:ext cx="2006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MULTIPLE LINEAR REGRESSION</a:t>
            </a:r>
          </a:p>
        </p:txBody>
      </p:sp>
      <p:pic>
        <p:nvPicPr>
          <p:cNvPr id="84" name="Immagine 83">
            <a:extLst>
              <a:ext uri="{FF2B5EF4-FFF2-40B4-BE49-F238E27FC236}">
                <a16:creationId xmlns:a16="http://schemas.microsoft.com/office/drawing/2014/main" id="{8C1C4CA9-7F15-40D1-8F82-D2B4D76348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5981" y="5276308"/>
            <a:ext cx="579904" cy="5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1637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Model Evaluation</a:t>
            </a:r>
            <a:endParaRPr lang="en-GB" sz="3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7989A24-9154-4EFD-B882-940F3DF3EB16}"/>
              </a:ext>
            </a:extLst>
          </p:cNvPr>
          <p:cNvSpPr/>
          <p:nvPr/>
        </p:nvSpPr>
        <p:spPr>
          <a:xfrm>
            <a:off x="121892" y="1358926"/>
            <a:ext cx="4343392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CFF993-A595-45DE-BC8D-C1828E7DB82D}"/>
              </a:ext>
            </a:extLst>
          </p:cNvPr>
          <p:cNvSpPr/>
          <p:nvPr/>
        </p:nvSpPr>
        <p:spPr>
          <a:xfrm>
            <a:off x="128814" y="1357861"/>
            <a:ext cx="4321291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BA7EAA-1546-4C23-B3AA-13E371932335}"/>
              </a:ext>
            </a:extLst>
          </p:cNvPr>
          <p:cNvSpPr txBox="1"/>
          <p:nvPr/>
        </p:nvSpPr>
        <p:spPr>
          <a:xfrm>
            <a:off x="205014" y="1434070"/>
            <a:ext cx="432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2"/>
                </a:solidFill>
              </a:rPr>
              <a:t>XGBoost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0F177D2F-DA10-4E57-8B9C-9A819C66228A}"/>
              </a:ext>
            </a:extLst>
          </p:cNvPr>
          <p:cNvSpPr/>
          <p:nvPr/>
        </p:nvSpPr>
        <p:spPr>
          <a:xfrm>
            <a:off x="4671794" y="1351708"/>
            <a:ext cx="4343392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66A77E01-C2F2-4E65-B344-3BE22EE81097}"/>
              </a:ext>
            </a:extLst>
          </p:cNvPr>
          <p:cNvSpPr/>
          <p:nvPr/>
        </p:nvSpPr>
        <p:spPr>
          <a:xfrm>
            <a:off x="4678716" y="1350643"/>
            <a:ext cx="4321291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5E4952F-4D41-4AE3-970C-774418F11B9B}"/>
              </a:ext>
            </a:extLst>
          </p:cNvPr>
          <p:cNvSpPr txBox="1"/>
          <p:nvPr/>
        </p:nvSpPr>
        <p:spPr>
          <a:xfrm>
            <a:off x="4678716" y="1434070"/>
            <a:ext cx="432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Random </a:t>
            </a:r>
            <a:r>
              <a:rPr lang="it-IT" b="1" dirty="0" err="1">
                <a:solidFill>
                  <a:schemeClr val="tx2"/>
                </a:solidFill>
              </a:rPr>
              <a:t>Forest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9775648-3EE8-413B-9765-B7BC060780F2}"/>
              </a:ext>
            </a:extLst>
          </p:cNvPr>
          <p:cNvSpPr/>
          <p:nvPr/>
        </p:nvSpPr>
        <p:spPr>
          <a:xfrm>
            <a:off x="121892" y="3708576"/>
            <a:ext cx="4343392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4747A9B1-6520-4A9F-9DFD-8D7F9898DD59}"/>
              </a:ext>
            </a:extLst>
          </p:cNvPr>
          <p:cNvSpPr/>
          <p:nvPr/>
        </p:nvSpPr>
        <p:spPr>
          <a:xfrm>
            <a:off x="128814" y="3707511"/>
            <a:ext cx="4321291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ACD08505-17CA-4374-A42C-788B02AC7D57}"/>
              </a:ext>
            </a:extLst>
          </p:cNvPr>
          <p:cNvSpPr txBox="1"/>
          <p:nvPr/>
        </p:nvSpPr>
        <p:spPr>
          <a:xfrm>
            <a:off x="205014" y="3783720"/>
            <a:ext cx="432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2"/>
                </a:solidFill>
              </a:rPr>
              <a:t>Extremely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Randomised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Trees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F6062EFF-32B4-4342-8882-E82ED0D5E628}"/>
              </a:ext>
            </a:extLst>
          </p:cNvPr>
          <p:cNvSpPr/>
          <p:nvPr/>
        </p:nvSpPr>
        <p:spPr>
          <a:xfrm>
            <a:off x="4671794" y="3701358"/>
            <a:ext cx="4343392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D69F3CAA-F16D-4845-9E55-0227B8E9DA92}"/>
              </a:ext>
            </a:extLst>
          </p:cNvPr>
          <p:cNvSpPr/>
          <p:nvPr/>
        </p:nvSpPr>
        <p:spPr>
          <a:xfrm>
            <a:off x="4678716" y="3700293"/>
            <a:ext cx="4321291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2E13C3A-89D8-478A-B754-AC79E28E1B44}"/>
              </a:ext>
            </a:extLst>
          </p:cNvPr>
          <p:cNvSpPr txBox="1"/>
          <p:nvPr/>
        </p:nvSpPr>
        <p:spPr>
          <a:xfrm>
            <a:off x="4678716" y="3783720"/>
            <a:ext cx="432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Multiple Linear </a:t>
            </a:r>
            <a:r>
              <a:rPr lang="it-IT" b="1" dirty="0" err="1">
                <a:solidFill>
                  <a:schemeClr val="tx2"/>
                </a:solidFill>
              </a:rPr>
              <a:t>Regression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B61F84F-8EE8-492B-8B7E-0E8ED51D1BD7}"/>
              </a:ext>
            </a:extLst>
          </p:cNvPr>
          <p:cNvSpPr txBox="1"/>
          <p:nvPr/>
        </p:nvSpPr>
        <p:spPr>
          <a:xfrm>
            <a:off x="121892" y="2062115"/>
            <a:ext cx="4350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eta=0.3			</a:t>
            </a:r>
            <a:r>
              <a:rPr lang="en-GB" sz="1400" dirty="0" err="1"/>
              <a:t>colsample_bytree</a:t>
            </a:r>
            <a:r>
              <a:rPr lang="en-GB" sz="1400" dirty="0"/>
              <a:t>=0.7</a:t>
            </a:r>
          </a:p>
          <a:p>
            <a:r>
              <a:rPr lang="en-GB" sz="1400" dirty="0"/>
              <a:t>subsample=0.6		</a:t>
            </a:r>
            <a:r>
              <a:rPr lang="it-IT" sz="1400" dirty="0"/>
              <a:t> </a:t>
            </a:r>
            <a:r>
              <a:rPr lang="it-IT" sz="1400" dirty="0" err="1"/>
              <a:t>n_estimator</a:t>
            </a:r>
            <a:r>
              <a:rPr lang="it-IT" sz="1400" dirty="0"/>
              <a:t>=</a:t>
            </a:r>
            <a:endParaRPr lang="en-GB" sz="1400" dirty="0"/>
          </a:p>
          <a:p>
            <a:r>
              <a:rPr lang="en-GB" sz="1400" dirty="0" err="1"/>
              <a:t>max_depth</a:t>
            </a:r>
            <a:r>
              <a:rPr lang="en-GB" sz="1400" dirty="0"/>
              <a:t>=17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4A1B2985-E2F0-4A51-810D-9D09D5995D01}"/>
              </a:ext>
            </a:extLst>
          </p:cNvPr>
          <p:cNvSpPr/>
          <p:nvPr/>
        </p:nvSpPr>
        <p:spPr>
          <a:xfrm>
            <a:off x="114301" y="3040645"/>
            <a:ext cx="4350315" cy="536186"/>
          </a:xfrm>
          <a:prstGeom prst="rect">
            <a:avLst/>
          </a:prstGeom>
          <a:solidFill>
            <a:srgbClr val="00B050">
              <a:alpha val="21000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ERROR: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9B9E697C-D8C5-4422-952A-5721142E13E1}"/>
              </a:ext>
            </a:extLst>
          </p:cNvPr>
          <p:cNvSpPr/>
          <p:nvPr/>
        </p:nvSpPr>
        <p:spPr>
          <a:xfrm>
            <a:off x="4671126" y="3031164"/>
            <a:ext cx="4321291" cy="53618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>
                <a:solidFill>
                  <a:schemeClr val="tx1"/>
                </a:solidFill>
              </a:rPr>
              <a:t>ERROR: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27AD94DA-7727-4DAA-9BAC-C832DD5E1B97}"/>
              </a:ext>
            </a:extLst>
          </p:cNvPr>
          <p:cNvSpPr/>
          <p:nvPr/>
        </p:nvSpPr>
        <p:spPr>
          <a:xfrm>
            <a:off x="114301" y="5390295"/>
            <a:ext cx="4335804" cy="53618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>
                <a:solidFill>
                  <a:schemeClr val="tx1"/>
                </a:solidFill>
              </a:rPr>
              <a:t>ERROR: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53638604-EBE2-449C-BCE6-DDC8EEE0BD15}"/>
              </a:ext>
            </a:extLst>
          </p:cNvPr>
          <p:cNvSpPr/>
          <p:nvPr/>
        </p:nvSpPr>
        <p:spPr>
          <a:xfrm>
            <a:off x="4671126" y="5383077"/>
            <a:ext cx="4328881" cy="53618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>
                <a:solidFill>
                  <a:schemeClr val="tx1"/>
                </a:solidFill>
              </a:rPr>
              <a:t>ERROR: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BB4C7BDB-5BBD-452A-9C9C-4B15C68A98E9}"/>
              </a:ext>
            </a:extLst>
          </p:cNvPr>
          <p:cNvSpPr txBox="1"/>
          <p:nvPr/>
        </p:nvSpPr>
        <p:spPr>
          <a:xfrm>
            <a:off x="4693895" y="2060712"/>
            <a:ext cx="4350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max_attribute</a:t>
            </a:r>
            <a:r>
              <a:rPr lang="it-IT" sz="1400" dirty="0"/>
              <a:t>=</a:t>
            </a:r>
            <a:endParaRPr lang="en-GB" sz="1400" dirty="0"/>
          </a:p>
          <a:p>
            <a:r>
              <a:rPr lang="en-GB" sz="1400" dirty="0" err="1"/>
              <a:t>max_depth</a:t>
            </a:r>
            <a:r>
              <a:rPr lang="en-GB" sz="1400" dirty="0"/>
              <a:t>=</a:t>
            </a:r>
          </a:p>
          <a:p>
            <a:r>
              <a:rPr lang="en-GB" sz="1400" dirty="0" err="1"/>
              <a:t>number_of_trees</a:t>
            </a:r>
            <a:r>
              <a:rPr lang="en-GB" sz="1400" dirty="0"/>
              <a:t>=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623BF57-FBE8-4CD9-973B-90C38165058F}"/>
              </a:ext>
            </a:extLst>
          </p:cNvPr>
          <p:cNvSpPr txBox="1"/>
          <p:nvPr/>
        </p:nvSpPr>
        <p:spPr>
          <a:xfrm>
            <a:off x="145481" y="4411765"/>
            <a:ext cx="4350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max_attribute</a:t>
            </a:r>
            <a:r>
              <a:rPr lang="it-IT" sz="1400" dirty="0"/>
              <a:t>=</a:t>
            </a:r>
            <a:endParaRPr lang="en-GB" sz="1400" dirty="0"/>
          </a:p>
          <a:p>
            <a:r>
              <a:rPr lang="en-GB" sz="1400" dirty="0" err="1"/>
              <a:t>max_depth</a:t>
            </a:r>
            <a:r>
              <a:rPr lang="en-GB" sz="1400" dirty="0"/>
              <a:t>=</a:t>
            </a:r>
          </a:p>
          <a:p>
            <a:r>
              <a:rPr lang="en-GB" sz="1400" dirty="0" err="1"/>
              <a:t>number_of_trees</a:t>
            </a:r>
            <a:r>
              <a:rPr lang="en-GB" sz="1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95390442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960</TotalTime>
  <Words>304</Words>
  <Application>Microsoft Office PowerPoint</Application>
  <PresentationFormat>Presentazione su schermo (4:3)</PresentationFormat>
  <Paragraphs>114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Arial</vt:lpstr>
      <vt:lpstr>Calibri</vt:lpstr>
      <vt:lpstr>Cambria Math</vt:lpstr>
      <vt:lpstr>Wingdings</vt:lpstr>
      <vt:lpstr>POLI</vt:lpstr>
      <vt:lpstr>Titolo presentazione sottotitolo</vt:lpstr>
      <vt:lpstr>Data Exploration</vt:lpstr>
      <vt:lpstr>Preprocessing</vt:lpstr>
      <vt:lpstr>Models Used</vt:lpstr>
      <vt:lpstr>Model Evaluation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diego gaboardi</cp:lastModifiedBy>
  <cp:revision>113</cp:revision>
  <dcterms:created xsi:type="dcterms:W3CDTF">2015-05-26T12:27:57Z</dcterms:created>
  <dcterms:modified xsi:type="dcterms:W3CDTF">2018-06-06T12:26:32Z</dcterms:modified>
</cp:coreProperties>
</file>